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ru-RU" sz="2000" b="1" cap="all" dirty="0" smtClean="0"/>
              <a:t>ЭНЕРГОСБЕРЕГАЮЩИЕ ТЕХНОЛОГИИ ВОЗДЕЛЫВАНИЯ СЕЛЬСКОХОЗЯЙСТВЕННЫХ КУЛЬТУР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692696"/>
            <a:ext cx="8568952" cy="5904656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В условиях рыночной </a:t>
            </a:r>
            <a:r>
              <a:rPr lang="ru-RU" sz="2000" dirty="0" smtClean="0">
                <a:solidFill>
                  <a:schemeClr val="tx1"/>
                </a:solidFill>
              </a:rPr>
              <a:t>экономики наиважнейшими факторами эффективности хозяйствования становятся экономическая целесообразность и </a:t>
            </a:r>
            <a:r>
              <a:rPr lang="ru-RU" sz="2000" dirty="0" err="1" smtClean="0">
                <a:solidFill>
                  <a:schemeClr val="tx1"/>
                </a:solidFill>
              </a:rPr>
              <a:t>конкурентность</a:t>
            </a:r>
            <a:r>
              <a:rPr lang="ru-RU" sz="2000" dirty="0" smtClean="0">
                <a:solidFill>
                  <a:schemeClr val="tx1"/>
                </a:solidFill>
              </a:rPr>
              <a:t> производимой продукции.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В структуре себестоимости </a:t>
            </a:r>
            <a:r>
              <a:rPr lang="ru-RU" sz="2000" dirty="0" smtClean="0">
                <a:solidFill>
                  <a:schemeClr val="tx1"/>
                </a:solidFill>
              </a:rPr>
              <a:t>растениеводческой продукции основная часть затрат имеет технологическое и техническое происхождение, поэтому совершенствование технологии, улучшение технических средств являются важнейшими факторами научно-технического прогресса. Особый интерес представляют интенсивные технологии, особенно удачно использующие физические, химические и биологические факторы, а также технические возможности машин, оборудования и механизмов. </a:t>
            </a:r>
            <a:endParaRPr lang="en-US" sz="2000" dirty="0" smtClean="0">
              <a:solidFill>
                <a:schemeClr val="tx1"/>
              </a:solidFill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</a:rPr>
              <a:t>В период кризисных явлений в АПК, связанных с проблемами энергетического и финансового характера, важным моментом </a:t>
            </a:r>
            <a:r>
              <a:rPr lang="ru-RU" sz="2000" b="1" dirty="0" smtClean="0">
                <a:solidFill>
                  <a:schemeClr val="tx1"/>
                </a:solidFill>
              </a:rPr>
              <a:t>является переход на </a:t>
            </a:r>
            <a:r>
              <a:rPr lang="ru-RU" sz="2000" b="1" dirty="0" err="1" smtClean="0">
                <a:solidFill>
                  <a:schemeClr val="tx1"/>
                </a:solidFill>
              </a:rPr>
              <a:t>ресурсо-энергосберегающие</a:t>
            </a:r>
            <a:r>
              <a:rPr lang="ru-RU" sz="2000" dirty="0" smtClean="0">
                <a:solidFill>
                  <a:schemeClr val="tx1"/>
                </a:solidFill>
              </a:rPr>
              <a:t> технологии производства сельскохозяйственной продукции - это база современных интенсивных систем земледелия.</a:t>
            </a:r>
            <a:endParaRPr lang="en-US" sz="2000" dirty="0" smtClean="0">
              <a:solidFill>
                <a:schemeClr val="tx1"/>
              </a:solidFill>
            </a:endParaRPr>
          </a:p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«Энергосберегающая технология сельскохозяйственного производства </a:t>
            </a:r>
            <a:r>
              <a:rPr lang="ru-RU" sz="2000" dirty="0" smtClean="0">
                <a:solidFill>
                  <a:schemeClr val="tx1"/>
                </a:solidFill>
              </a:rPr>
              <a:t>- совокупность физических, механических и химических воздействий на растения, почву и окружающую среду с целью получения оптимального урожая с наименьшими затратами труда и средств». </a:t>
            </a:r>
          </a:p>
          <a:p>
            <a:pPr algn="l"/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Технология «нулевой» обработки почвы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20688"/>
            <a:ext cx="8712968" cy="597666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400" b="1" dirty="0" smtClean="0"/>
              <a:t>Ресурсосберегающее земледелие </a:t>
            </a:r>
            <a:r>
              <a:rPr lang="ru-RU" sz="2400" dirty="0" smtClean="0"/>
              <a:t>в мире получило самое широкое распространение, в том числе по системе </a:t>
            </a:r>
            <a:r>
              <a:rPr lang="ru-RU" sz="2400" dirty="0" err="1" smtClean="0"/>
              <a:t>No-Till</a:t>
            </a:r>
            <a:r>
              <a:rPr lang="ru-RU" sz="2400" dirty="0" smtClean="0"/>
              <a:t> (</a:t>
            </a:r>
            <a:r>
              <a:rPr lang="ru-RU" sz="2400" dirty="0" err="1" smtClean="0"/>
              <a:t>No-Till</a:t>
            </a:r>
            <a:r>
              <a:rPr lang="ru-RU" sz="2400" dirty="0" smtClean="0"/>
              <a:t> «без обработки»). </a:t>
            </a:r>
          </a:p>
          <a:p>
            <a:pPr>
              <a:buNone/>
            </a:pPr>
            <a:r>
              <a:rPr lang="ru-RU" sz="2400" b="1" dirty="0" smtClean="0"/>
              <a:t>Система </a:t>
            </a:r>
            <a:r>
              <a:rPr lang="ru-RU" sz="2400" b="1" dirty="0" err="1" smtClean="0"/>
              <a:t>No-Till</a:t>
            </a:r>
            <a:r>
              <a:rPr lang="ru-RU" sz="2400" b="1" dirty="0" smtClean="0"/>
              <a:t> </a:t>
            </a:r>
            <a:r>
              <a:rPr lang="ru-RU" sz="2400" dirty="0" smtClean="0"/>
              <a:t>- экономическая модель растениеводства. </a:t>
            </a:r>
          </a:p>
          <a:p>
            <a:pPr>
              <a:buNone/>
            </a:pPr>
            <a:r>
              <a:rPr lang="ru-RU" sz="2400" dirty="0" smtClean="0"/>
              <a:t>        При ее создании специалисты взяли за основу технологию нулевой обработки почвы, уделили больше внимания оптимизации производственных процессов и в итоге, сделали растениеводство управляемым, прогнозируемым и экономически эффективным.</a:t>
            </a:r>
          </a:p>
          <a:p>
            <a:pPr>
              <a:buNone/>
            </a:pPr>
            <a:r>
              <a:rPr lang="ru-RU" sz="2400" b="1" dirty="0" smtClean="0"/>
              <a:t>Переход на технологию нулевой обработки </a:t>
            </a:r>
            <a:r>
              <a:rPr lang="ru-RU" sz="2400" dirty="0" smtClean="0"/>
              <a:t>почвы начинается с уборочной кампании, в ходе которой измельченные пожнивные остатки равномерно распределяются по полю. В результате формируется почвозащитное покрытие, которое противостоит ветровой и водной эрозии, обеспечивает сохранение влаги, препятствует произрастанию сорной растительности, способствует активизации почвенной микрофлоры, является базисом для возобновления плодородного слоя и повышения урожайности культур.</a:t>
            </a:r>
          </a:p>
          <a:p>
            <a:pPr>
              <a:buNone/>
            </a:pPr>
            <a:r>
              <a:rPr lang="ru-RU" sz="2400" b="1" dirty="0" smtClean="0"/>
              <a:t>Для увеличения органического вещества </a:t>
            </a:r>
            <a:r>
              <a:rPr lang="ru-RU" sz="2400" dirty="0" smtClean="0"/>
              <a:t>в почве, стимулирования выработки почвенного азота и микробиологической активности, подавления роста сорняков, улучшения структуры почвы, снижения выщелачивания питательных веществ и эрозии, для </a:t>
            </a:r>
            <a:r>
              <a:rPr lang="ru-RU" sz="2400" dirty="0" err="1" smtClean="0"/>
              <a:t>снего</a:t>
            </a:r>
            <a:r>
              <a:rPr lang="ru-RU" sz="2400" dirty="0" smtClean="0"/>
              <a:t>- и </a:t>
            </a:r>
            <a:r>
              <a:rPr lang="ru-RU" sz="2400" dirty="0" err="1" smtClean="0"/>
              <a:t>водозадержания</a:t>
            </a:r>
            <a:r>
              <a:rPr lang="ru-RU" sz="2400" dirty="0" smtClean="0"/>
              <a:t> высевают </a:t>
            </a:r>
            <a:r>
              <a:rPr lang="ru-RU" sz="2400" dirty="0" err="1" smtClean="0"/>
              <a:t>сидеральные</a:t>
            </a:r>
            <a:r>
              <a:rPr lang="ru-RU" sz="2400" dirty="0" smtClean="0"/>
              <a:t> культуры.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ОСНОВНЫЕ НАПРАВЛЕНИЯ ЭНЕРГОСБЕРЕЖЕНИЯ В РАСТЕНИЕВОДСТВЕ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8712968" cy="619268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b="1" dirty="0" smtClean="0"/>
              <a:t>Выделены следующие основные </a:t>
            </a:r>
            <a:r>
              <a:rPr lang="ru-RU" sz="2000" dirty="0" smtClean="0"/>
              <a:t>направления энергосбережения в растениеводстве: </a:t>
            </a:r>
          </a:p>
          <a:p>
            <a:pPr>
              <a:buNone/>
            </a:pPr>
            <a:r>
              <a:rPr lang="ru-RU" sz="2000" b="1" dirty="0" smtClean="0"/>
              <a:t> 1. Оптимизация </a:t>
            </a:r>
            <a:r>
              <a:rPr lang="ru-RU" sz="2000" dirty="0" smtClean="0"/>
              <a:t>размещения посевов сельскохозяйственных культур на </a:t>
            </a:r>
            <a:r>
              <a:rPr lang="ru-RU" sz="2000" dirty="0" err="1" smtClean="0"/>
              <a:t>агроландшафте</a:t>
            </a:r>
            <a:r>
              <a:rPr lang="ru-RU" sz="2000" dirty="0" smtClean="0"/>
              <a:t> и в севообороте;  </a:t>
            </a:r>
          </a:p>
          <a:p>
            <a:pPr>
              <a:buNone/>
            </a:pPr>
            <a:r>
              <a:rPr lang="ru-RU" sz="2000" b="1" dirty="0" smtClean="0"/>
              <a:t>2. Использование </a:t>
            </a:r>
            <a:r>
              <a:rPr lang="ru-RU" sz="2000" dirty="0" smtClean="0"/>
              <a:t>адаптированных к местным природным условиям                    технологичных сортов и высококачественных семян; </a:t>
            </a:r>
          </a:p>
          <a:p>
            <a:pPr>
              <a:buNone/>
            </a:pPr>
            <a:r>
              <a:rPr lang="ru-RU" sz="2000" b="1" dirty="0" smtClean="0"/>
              <a:t>3. Применение энергосберегающей </a:t>
            </a:r>
            <a:r>
              <a:rPr lang="ru-RU" sz="2000" dirty="0" smtClean="0"/>
              <a:t>техники и технологий.</a:t>
            </a:r>
          </a:p>
          <a:p>
            <a:pPr>
              <a:buNone/>
            </a:pPr>
            <a:r>
              <a:rPr lang="ru-RU" sz="2000" b="1" dirty="0" smtClean="0"/>
              <a:t>Принципиальные особенности процесса </a:t>
            </a:r>
            <a:r>
              <a:rPr lang="ru-RU" sz="2000" dirty="0" smtClean="0"/>
              <a:t>производства продукции растениеводства: </a:t>
            </a:r>
          </a:p>
          <a:p>
            <a:pPr>
              <a:buAutoNum type="arabicPeriod"/>
            </a:pPr>
            <a:r>
              <a:rPr lang="ru-RU" sz="2000" b="1" dirty="0" smtClean="0"/>
              <a:t>В производстве продукции </a:t>
            </a:r>
            <a:r>
              <a:rPr lang="ru-RU" sz="2000" dirty="0" smtClean="0"/>
              <a:t>растениеводства участвуют природные ресурсы (тепло, солнечная радиация, влага, минеральные вещества почвы, угле- кислый газ), а также на процесс производства влияют природные факторы (ветер, заморозки, град, вредные организмы, кислотность почвы и др.). Эти ресурсы и факторы изменяются как в пространстве, так и во времени, уровень большинства из них невозможно или возможно только частично регулировать; </a:t>
            </a:r>
          </a:p>
          <a:p>
            <a:pPr>
              <a:buAutoNum type="arabicPeriod"/>
            </a:pPr>
            <a:r>
              <a:rPr lang="ru-RU" sz="2000" b="1" dirty="0" smtClean="0"/>
              <a:t> Основным средством </a:t>
            </a:r>
            <a:r>
              <a:rPr lang="ru-RU" sz="2000" dirty="0" smtClean="0"/>
              <a:t>производства органической массы является живое растение, которое имеет свои закономерности роста и развития, независящие от человека; </a:t>
            </a:r>
          </a:p>
          <a:p>
            <a:pPr>
              <a:buAutoNum type="arabicPeriod"/>
            </a:pPr>
            <a:r>
              <a:rPr lang="ru-RU" sz="2000" b="1" dirty="0" smtClean="0"/>
              <a:t>Продолжительность производственного </a:t>
            </a:r>
            <a:r>
              <a:rPr lang="ru-RU" sz="2000" dirty="0" smtClean="0"/>
              <a:t>процесса в полевых условиях ограничена и имеет сезонность; </a:t>
            </a:r>
          </a:p>
          <a:p>
            <a:pPr>
              <a:buAutoNum type="arabicPeriod"/>
            </a:pPr>
            <a:r>
              <a:rPr lang="ru-RU" sz="2000" b="1" dirty="0" smtClean="0"/>
              <a:t>В полевых условиях </a:t>
            </a:r>
            <a:r>
              <a:rPr lang="ru-RU" sz="2000" dirty="0" smtClean="0"/>
              <a:t>производство продукции растениеводства ведется на земле, площадь которой ограничена и практически невозможно расширить. </a:t>
            </a:r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Анализ существующего состояния технического оснащения производства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/>
              <a:t>Энергосберегающие технологии </a:t>
            </a:r>
            <a:r>
              <a:rPr lang="ru-RU" sz="2000" dirty="0" smtClean="0"/>
              <a:t>позволяют меньшим количеством тракторов выполнить необходимый объем полевых работ в оптимальные сроки. При внедрении энергосберегающих технологий с использованием минимальной и «нулевой» обработок почвы нужно правильно определиться в выборе способов ее подготовки с учетом особенностей культуры, сформировать для этих целей необходимую систему машин, приобрести в нужном количестве средства защиты растений.</a:t>
            </a:r>
          </a:p>
          <a:p>
            <a:pPr>
              <a:buNone/>
            </a:pPr>
            <a:r>
              <a:rPr lang="ru-RU" sz="2000" dirty="0" smtClean="0"/>
              <a:t> </a:t>
            </a:r>
            <a:r>
              <a:rPr lang="ru-RU" sz="2000" b="1" dirty="0" smtClean="0"/>
              <a:t>Разумное применение «нулевой» обработки</a:t>
            </a:r>
            <a:r>
              <a:rPr lang="ru-RU" sz="2000" dirty="0" smtClean="0"/>
              <a:t> позволяет сокра­тить не только расходы ГСМ, сроки проведения полевых работ, но не допустить снижения плодородия почвы (содержание гумуса) и урожайности. Энергосберегающие технологии – не упрощение в системе ведения земледелия. Они требуют высокого профессионализма, ответственности специалистов и механизаторских кадров хозяйств. </a:t>
            </a:r>
          </a:p>
          <a:p>
            <a:pPr>
              <a:buNone/>
            </a:pPr>
            <a:r>
              <a:rPr lang="ru-RU" sz="2000" b="1" dirty="0" smtClean="0"/>
              <a:t>Экономия материально-энергетических </a:t>
            </a:r>
            <a:r>
              <a:rPr lang="ru-RU" sz="2000" dirty="0" smtClean="0"/>
              <a:t>ресурсов – проблема XXI века. В этой связи основой стратегии ведения сельского хозяйства должна быть высокая окупаемость используемых ресурсов, которую можно обеспечить за счет кардинального пересмотра агротехники и машинных технологий с целью ресурсосбережения</a:t>
            </a: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Основные направления экономии топлива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9766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b="1" dirty="0" smtClean="0"/>
              <a:t>Основными показателями</a:t>
            </a:r>
            <a:r>
              <a:rPr lang="ru-RU" sz="2000" dirty="0" smtClean="0"/>
              <a:t>, по которым определяют топливную экономичность МТА, следует удельный и погектарный расход топлива. </a:t>
            </a:r>
          </a:p>
          <a:p>
            <a:pPr>
              <a:buNone/>
            </a:pPr>
            <a:r>
              <a:rPr lang="ru-RU" sz="2000" b="1" dirty="0" smtClean="0"/>
              <a:t>Его значения в общем </a:t>
            </a:r>
            <a:r>
              <a:rPr lang="ru-RU" sz="2000" dirty="0" smtClean="0"/>
              <a:t>случае определяются следующими основными факторами:</a:t>
            </a:r>
            <a:br>
              <a:rPr lang="ru-RU" sz="2000" dirty="0" smtClean="0"/>
            </a:br>
            <a:r>
              <a:rPr lang="ru-RU" sz="2000" dirty="0" smtClean="0"/>
              <a:t>-техническими состояниями двигателя;</a:t>
            </a:r>
            <a:br>
              <a:rPr lang="ru-RU" sz="2000" dirty="0" smtClean="0"/>
            </a:br>
            <a:r>
              <a:rPr lang="ru-RU" sz="2000" dirty="0" smtClean="0"/>
              <a:t>-техническим состояниями трактора;</a:t>
            </a:r>
            <a:br>
              <a:rPr lang="ru-RU" sz="2000" dirty="0" smtClean="0"/>
            </a:br>
            <a:r>
              <a:rPr lang="ru-RU" sz="2000" dirty="0" smtClean="0"/>
              <a:t>-</a:t>
            </a:r>
            <a:r>
              <a:rPr lang="ru-RU" sz="2000" dirty="0" err="1" smtClean="0"/>
              <a:t>физико</a:t>
            </a:r>
            <a:r>
              <a:rPr lang="ru-RU" sz="2000" dirty="0" smtClean="0"/>
              <a:t>—механическими характеристиками почвенного фона, </a:t>
            </a:r>
          </a:p>
          <a:p>
            <a:pPr>
              <a:buNone/>
            </a:pPr>
            <a:r>
              <a:rPr lang="ru-RU" sz="2000" dirty="0" smtClean="0"/>
              <a:t>        -конструкцией и состоянием ходового аппарата;</a:t>
            </a:r>
            <a:br>
              <a:rPr lang="ru-RU" sz="2000" dirty="0" smtClean="0"/>
            </a:br>
            <a:r>
              <a:rPr lang="ru-RU" sz="2000" dirty="0" smtClean="0"/>
              <a:t>-</a:t>
            </a:r>
            <a:r>
              <a:rPr lang="ru-RU" sz="2000" dirty="0" err="1" smtClean="0"/>
              <a:t>агрегатированием</a:t>
            </a:r>
            <a:r>
              <a:rPr lang="ru-RU" sz="2000" dirty="0" smtClean="0"/>
              <a:t> трактора;</a:t>
            </a:r>
            <a:br>
              <a:rPr lang="ru-RU" sz="2000" dirty="0" smtClean="0"/>
            </a:br>
            <a:r>
              <a:rPr lang="ru-RU" sz="2000" dirty="0" smtClean="0"/>
              <a:t>-уровнем организации использованием МТА;</a:t>
            </a:r>
          </a:p>
          <a:p>
            <a:r>
              <a:rPr lang="ru-RU" sz="2000" b="1" u="sng" dirty="0" smtClean="0"/>
              <a:t>Пути снижения расхода топлива:</a:t>
            </a: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1. Правильное и своевременное </a:t>
            </a:r>
            <a:r>
              <a:rPr lang="ru-RU" sz="2000" dirty="0" smtClean="0"/>
              <a:t>регулирование топливной аппаратуры и поддержание ее в исправном состоянии;</a:t>
            </a:r>
          </a:p>
          <a:p>
            <a:pPr>
              <a:buNone/>
            </a:pPr>
            <a:r>
              <a:rPr lang="ru-RU" sz="2000" b="1" dirty="0" smtClean="0"/>
              <a:t>2. Применение оптимального </a:t>
            </a:r>
            <a:r>
              <a:rPr lang="ru-RU" sz="2000" dirty="0" smtClean="0"/>
              <a:t>скоростного режима работы двигателя и использование всережимного регулятора (ВР);</a:t>
            </a:r>
          </a:p>
          <a:p>
            <a:pPr>
              <a:buNone/>
            </a:pPr>
            <a:r>
              <a:rPr lang="ru-RU" sz="2000" b="1" dirty="0" smtClean="0"/>
              <a:t>3. Проведение мероприятий</a:t>
            </a:r>
            <a:r>
              <a:rPr lang="ru-RU" sz="2000" dirty="0" smtClean="0"/>
              <a:t>, обеспечивающих повышение производительности;</a:t>
            </a:r>
          </a:p>
          <a:p>
            <a:pPr>
              <a:buNone/>
            </a:pPr>
            <a:r>
              <a:rPr lang="ru-RU" sz="2000" b="1" dirty="0" smtClean="0"/>
              <a:t>4. Сокращение холостых </a:t>
            </a:r>
            <a:r>
              <a:rPr lang="ru-RU" sz="2000" dirty="0" smtClean="0"/>
              <a:t>переездов, выбор рациональных видов поворотов, уменьшение времени на остановки;</a:t>
            </a:r>
          </a:p>
          <a:p>
            <a:pPr>
              <a:buNone/>
            </a:pPr>
            <a:r>
              <a:rPr lang="ru-RU" sz="2000" b="1" dirty="0" smtClean="0"/>
              <a:t>5. Рациональное комплектование МТА</a:t>
            </a:r>
            <a:r>
              <a:rPr lang="ru-RU" sz="2000" dirty="0" smtClean="0"/>
              <a:t>.</a:t>
            </a:r>
          </a:p>
          <a:p>
            <a:pPr>
              <a:buNone/>
            </a:pP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технологий по степени их интенсивности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9766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С учетом большой </a:t>
            </a:r>
            <a:r>
              <a:rPr lang="ru-RU" sz="1800" b="1" dirty="0" err="1" smtClean="0"/>
              <a:t>дифференцированности</a:t>
            </a:r>
            <a:r>
              <a:rPr lang="ru-RU" sz="1800" b="1" dirty="0" smtClean="0"/>
              <a:t> </a:t>
            </a:r>
            <a:r>
              <a:rPr lang="ru-RU" sz="1800" dirty="0" smtClean="0"/>
              <a:t>аграрного производства выделяют три уровня технологий по степени их интенсивности:</a:t>
            </a:r>
          </a:p>
          <a:p>
            <a:r>
              <a:rPr lang="ru-RU" sz="1800" b="1" dirty="0" smtClean="0"/>
              <a:t>Нормальные технологии </a:t>
            </a:r>
            <a:r>
              <a:rPr lang="ru-RU" sz="1800" dirty="0" smtClean="0"/>
              <a:t>- система получения зерна с максимальным использованием плодородия почвы и ресурсов </a:t>
            </a:r>
            <a:r>
              <a:rPr lang="ru-RU" sz="1800" dirty="0" err="1" smtClean="0"/>
              <a:t>агроландшафта</a:t>
            </a:r>
            <a:r>
              <a:rPr lang="ru-RU" sz="1800" dirty="0" smtClean="0"/>
              <a:t>, биологического потенциала сорта с его реализацией более 50% и затратами труда 6,5 </a:t>
            </a:r>
            <a:r>
              <a:rPr lang="ru-RU" sz="1800" dirty="0" err="1" smtClean="0"/>
              <a:t>чел.-ч</a:t>
            </a:r>
            <a:r>
              <a:rPr lang="ru-RU" sz="1800" dirty="0" smtClean="0"/>
              <a:t>/т зерна, гарантирующая урожайность зерна - 25-30 </a:t>
            </a:r>
            <a:r>
              <a:rPr lang="ru-RU" sz="1800" dirty="0" err="1" smtClean="0"/>
              <a:t>ц</a:t>
            </a:r>
            <a:r>
              <a:rPr lang="ru-RU" sz="1800" dirty="0" smtClean="0"/>
              <a:t>/га.</a:t>
            </a:r>
          </a:p>
          <a:p>
            <a:r>
              <a:rPr lang="ru-RU" sz="1800" b="1" dirty="0" smtClean="0"/>
              <a:t>Интенсивные технологии </a:t>
            </a:r>
            <a:r>
              <a:rPr lang="ru-RU" sz="1800" dirty="0" smtClean="0"/>
              <a:t>- система получения качественной продукции с компенсацией выноса питательных веществ урожаем, с мерами по защите растений от наиболее опасных болезней, вредителей и сорняков, обеспечивающая реализацию потенциала сорта более 65% и затраты труда менее 4,5 </a:t>
            </a:r>
            <a:r>
              <a:rPr lang="ru-RU" sz="1800" dirty="0" err="1" smtClean="0"/>
              <a:t>чел.-ч</a:t>
            </a:r>
            <a:r>
              <a:rPr lang="ru-RU" sz="1800" dirty="0" smtClean="0"/>
              <a:t>/т, гарантирующая урожайность 40-50 </a:t>
            </a:r>
            <a:r>
              <a:rPr lang="ru-RU" sz="1800" dirty="0" err="1" smtClean="0"/>
              <a:t>ц</a:t>
            </a:r>
            <a:r>
              <a:rPr lang="ru-RU" sz="1800" dirty="0" smtClean="0"/>
              <a:t>/га.</a:t>
            </a:r>
          </a:p>
          <a:p>
            <a:r>
              <a:rPr lang="ru-RU" sz="1800" b="1" dirty="0" smtClean="0"/>
              <a:t>Высокие технологии </a:t>
            </a:r>
            <a:r>
              <a:rPr lang="ru-RU" sz="1800" dirty="0" smtClean="0"/>
              <a:t>- система получения наивысшей урожайности с компенсацией выноса питательных веществ урожаем, окупающим финансовые, энергетические и трудовые затраты, с использованием новейшей базы высокоинтенсивных сортов, комплексной защиты растений от вредителей, болезней и сорняков, использованием удобрений, обеспечивающая реализацию потенциала сорта более 85% и производительность труда менее 3,5 </a:t>
            </a:r>
            <a:r>
              <a:rPr lang="ru-RU" sz="1800" dirty="0" err="1" smtClean="0"/>
              <a:t>чел.-ч</a:t>
            </a:r>
            <a:r>
              <a:rPr lang="ru-RU" sz="1800" dirty="0" smtClean="0"/>
              <a:t>/т зерна с урожайностью более 60 </a:t>
            </a:r>
            <a:r>
              <a:rPr lang="ru-RU" sz="1800" dirty="0" err="1" smtClean="0"/>
              <a:t>ц</a:t>
            </a:r>
            <a:r>
              <a:rPr lang="ru-RU" sz="1800" dirty="0" smtClean="0"/>
              <a:t>/га.</a:t>
            </a:r>
          </a:p>
          <a:p>
            <a:pPr>
              <a:buNone/>
            </a:pPr>
            <a:r>
              <a:rPr lang="ru-RU" sz="1800" b="1" dirty="0" smtClean="0"/>
              <a:t>Основные новые разработки в технологии </a:t>
            </a:r>
            <a:r>
              <a:rPr lang="ru-RU" sz="1800" dirty="0" smtClean="0"/>
              <a:t>производства касаются оптимизации севооборотов, применения минеральных удобрений и средств защиты растений и посвящены совершенствованию машин и приемов обработки почвы.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4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энергоемкость.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8"/>
            <a:ext cx="8640960" cy="59766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b="1" dirty="0" smtClean="0"/>
              <a:t>Важнейшим показателем производства </a:t>
            </a:r>
            <a:r>
              <a:rPr lang="ru-RU" sz="2000" dirty="0" smtClean="0"/>
              <a:t>становится энергоемкость. При выборе технологии главное внимание обращается на экономические аспекты хозяйствования, на возможность более рационального использования  имеющейся в хозяйстве техники, экономию горюче-смазочных материалов.</a:t>
            </a:r>
          </a:p>
          <a:p>
            <a:r>
              <a:rPr lang="ru-RU" sz="2000" b="1" dirty="0" smtClean="0"/>
              <a:t>Механизированные технологии </a:t>
            </a:r>
            <a:r>
              <a:rPr lang="ru-RU" sz="2000" dirty="0" smtClean="0"/>
              <a:t>возделывания и уборки сельскохозяйственных культур должны быть приспособлены к условиям регионов и хозяйств, обеспечивать сбережение материальных, энергетических и трудовых ресурсов на всех этапах производства, учитывать опыт, наличие технических возможностей товаропроизводителя, а также финансовые возможности по приобретению основных и оборотных средств производства.</a:t>
            </a:r>
          </a:p>
          <a:p>
            <a:r>
              <a:rPr lang="ru-RU" sz="2000" b="1" dirty="0" smtClean="0"/>
              <a:t>Если нужно приобретать новые машины</a:t>
            </a:r>
            <a:r>
              <a:rPr lang="ru-RU" sz="2000" dirty="0" smtClean="0"/>
              <a:t>, оборудование, то необходимо подбирать универсальную, менее </a:t>
            </a:r>
            <a:r>
              <a:rPr lang="ru-RU" sz="2000" dirty="0" err="1" smtClean="0"/>
              <a:t>энергозатратную</a:t>
            </a:r>
            <a:r>
              <a:rPr lang="ru-RU" sz="2000" dirty="0" smtClean="0"/>
              <a:t> технику, способную выполнять различные работы, удобную в эксплуатации, безотказную и, по возможности, дешевую.</a:t>
            </a:r>
          </a:p>
          <a:p>
            <a:r>
              <a:rPr lang="ru-RU" sz="2000" b="1" dirty="0" smtClean="0"/>
              <a:t>В условиях дефицита материальны</a:t>
            </a:r>
            <a:r>
              <a:rPr lang="ru-RU" sz="2000" dirty="0" smtClean="0"/>
              <a:t>х и финансовых ресурсов актуальной задачей является изыскание резервов уменьшения </a:t>
            </a:r>
            <a:r>
              <a:rPr lang="ru-RU" sz="2000" dirty="0" err="1" smtClean="0"/>
              <a:t>ресурсо-и</a:t>
            </a:r>
            <a:r>
              <a:rPr lang="ru-RU" sz="2000" dirty="0" smtClean="0"/>
              <a:t> энергоемкости и, следовательно, себестоимости продукции растениеводства, а в целом повышение эффективности сельскохозяйственного производства.</a:t>
            </a:r>
          </a:p>
          <a:p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36004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технологии возделывания культур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712968" cy="61926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/>
              <a:t>Совершенствование технологий </a:t>
            </a:r>
            <a:r>
              <a:rPr lang="ru-RU" sz="2000" dirty="0" smtClean="0"/>
              <a:t>возделывания культур осуществляется в направлении уменьшения количества технологических операций и обрабатываемого слоя почвы.</a:t>
            </a:r>
          </a:p>
          <a:p>
            <a:r>
              <a:rPr lang="ru-RU" sz="2000" b="1" dirty="0" smtClean="0"/>
              <a:t>В земледелии все более широкое </a:t>
            </a:r>
            <a:r>
              <a:rPr lang="ru-RU" sz="2000" dirty="0" smtClean="0"/>
              <a:t>распространение получают нетрадиционные приемы, в том числе минимальной и нулевой обработки почвы с использованием машин нового поколения, обеспечивающих сокращение затрат энергоресурсов и труда.</a:t>
            </a:r>
          </a:p>
          <a:p>
            <a:pPr>
              <a:buNone/>
            </a:pPr>
            <a:r>
              <a:rPr lang="ru-RU" sz="2000" dirty="0" smtClean="0"/>
              <a:t>Основу современной технологии возделывания сельскохозяйственных культур составляет оптимизация их возделывания. </a:t>
            </a:r>
          </a:p>
          <a:p>
            <a:pPr>
              <a:buNone/>
            </a:pPr>
            <a:r>
              <a:rPr lang="ru-RU" sz="2000" dirty="0" smtClean="0"/>
              <a:t>        </a:t>
            </a:r>
            <a:r>
              <a:rPr lang="ru-RU" sz="2000" b="1" dirty="0" smtClean="0"/>
              <a:t>Прогрессивная технология осуществляется </a:t>
            </a:r>
            <a:r>
              <a:rPr lang="ru-RU" sz="2000" dirty="0" smtClean="0"/>
              <a:t>на базе знаний биологических особенностей роста, развития и использования агротехнических приемов, разработанных научными учреждениями и накопленных практикой.</a:t>
            </a:r>
          </a:p>
          <a:p>
            <a:pPr>
              <a:buNone/>
            </a:pPr>
            <a:r>
              <a:rPr lang="ru-RU" sz="2000" b="1" dirty="0" smtClean="0"/>
              <a:t>В земледелии в основе ресурсосбережения </a:t>
            </a:r>
            <a:r>
              <a:rPr lang="ru-RU" sz="2000" dirty="0" smtClean="0"/>
              <a:t>лежит поиск путей снижения </a:t>
            </a:r>
            <a:r>
              <a:rPr lang="ru-RU" sz="2000" dirty="0" err="1" smtClean="0"/>
              <a:t>затратности</a:t>
            </a:r>
            <a:r>
              <a:rPr lang="ru-RU" sz="2000" dirty="0" smtClean="0"/>
              <a:t> обработки почвы как наиболее трудоемкого процесса. </a:t>
            </a:r>
          </a:p>
          <a:p>
            <a:pPr>
              <a:buNone/>
            </a:pPr>
            <a:r>
              <a:rPr lang="ru-RU" sz="2000" dirty="0" smtClean="0"/>
              <a:t>       Требуемый эффект может быть достигнут через объединение и сокращение технологических операций на базе почвообрабатывающих машин нового поколения, рост продуктивности культивируемых растений, повышение эффективности использования природных возобновляемых ресурсов, </a:t>
            </a:r>
            <a:r>
              <a:rPr lang="ru-RU" sz="2000" dirty="0" err="1" smtClean="0"/>
              <a:t>минимализацию</a:t>
            </a:r>
            <a:r>
              <a:rPr lang="ru-RU" sz="2000" dirty="0" smtClean="0"/>
              <a:t> обработки почвы.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внедрение точных </a:t>
            </a:r>
            <a:r>
              <a:rPr lang="ru-RU" sz="2000" b="1" dirty="0" err="1" smtClean="0"/>
              <a:t>агротехнологий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583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Расчеты ученых-экономистов </a:t>
            </a:r>
            <a:r>
              <a:rPr lang="ru-RU" sz="2400" dirty="0" smtClean="0"/>
              <a:t>показывают, что, не снижая урожайности, а в ряде случаев, повышая ее, внедрение ресурсосберегающих технологий в сельскохозяйственное производство позволяет сократить :</a:t>
            </a:r>
          </a:p>
          <a:p>
            <a:pPr>
              <a:buNone/>
            </a:pPr>
            <a:r>
              <a:rPr lang="ru-RU" sz="2400" b="1" dirty="0" smtClean="0"/>
              <a:t>-энергетические </a:t>
            </a:r>
            <a:r>
              <a:rPr lang="ru-RU" sz="2400" dirty="0" smtClean="0"/>
              <a:t>затраты до пяти раз,</a:t>
            </a:r>
          </a:p>
          <a:p>
            <a:pPr>
              <a:buNone/>
            </a:pPr>
            <a:r>
              <a:rPr lang="ru-RU" sz="2400" dirty="0" smtClean="0"/>
              <a:t>-</a:t>
            </a:r>
            <a:r>
              <a:rPr lang="ru-RU" sz="2400" b="1" dirty="0" smtClean="0"/>
              <a:t>потребность</a:t>
            </a:r>
            <a:r>
              <a:rPr lang="ru-RU" sz="2400" dirty="0" smtClean="0"/>
              <a:t> в горючем - в четыре, </a:t>
            </a:r>
          </a:p>
          <a:p>
            <a:pPr>
              <a:buNone/>
            </a:pPr>
            <a:r>
              <a:rPr lang="ru-RU" sz="2400" b="1" dirty="0" smtClean="0"/>
              <a:t>-в рабочей силе </a:t>
            </a:r>
            <a:r>
              <a:rPr lang="ru-RU" sz="2400" dirty="0" smtClean="0"/>
              <a:t>- в три раза по сравнению с традиционной технологией. </a:t>
            </a:r>
          </a:p>
          <a:p>
            <a:pPr>
              <a:buNone/>
            </a:pPr>
            <a:r>
              <a:rPr lang="ru-RU" sz="2400" b="1" dirty="0" smtClean="0"/>
              <a:t>В конечном счете, именно </a:t>
            </a:r>
            <a:r>
              <a:rPr lang="ru-RU" sz="2400" b="1" dirty="0" err="1" smtClean="0"/>
              <a:t>ресурсоэнергоэкономичность</a:t>
            </a:r>
            <a:r>
              <a:rPr lang="ru-RU" sz="2400" b="1" dirty="0" smtClean="0"/>
              <a:t> </a:t>
            </a:r>
            <a:r>
              <a:rPr lang="ru-RU" sz="2400" dirty="0" smtClean="0"/>
              <a:t>обеспечит </a:t>
            </a:r>
            <a:r>
              <a:rPr lang="ru-RU" sz="2400" dirty="0" err="1" smtClean="0"/>
              <a:t>биологизацию</a:t>
            </a:r>
            <a:r>
              <a:rPr lang="ru-RU" sz="2400" dirty="0" smtClean="0"/>
              <a:t>, </a:t>
            </a:r>
            <a:r>
              <a:rPr lang="ru-RU" sz="2400" dirty="0" err="1" smtClean="0"/>
              <a:t>экологизацию</a:t>
            </a:r>
            <a:r>
              <a:rPr lang="ru-RU" sz="2400" dirty="0" smtClean="0"/>
              <a:t> и адаптивную основу </a:t>
            </a:r>
            <a:r>
              <a:rPr lang="ru-RU" sz="2400" dirty="0" err="1" smtClean="0"/>
              <a:t>интенсификационных</a:t>
            </a:r>
            <a:r>
              <a:rPr lang="ru-RU" sz="2400" dirty="0" smtClean="0"/>
              <a:t> процессов в </a:t>
            </a:r>
            <a:r>
              <a:rPr lang="ru-RU" sz="2400" dirty="0" err="1" smtClean="0"/>
              <a:t>агросистемах</a:t>
            </a:r>
            <a:r>
              <a:rPr lang="ru-RU" sz="2400" dirty="0" smtClean="0"/>
              <a:t> с гарантией их высокой и устойчивой продуктивности, экологической безопасности и рентабельности производства.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Структура </a:t>
            </a:r>
            <a:r>
              <a:rPr lang="ru-RU" sz="2000" b="1" dirty="0" err="1" smtClean="0"/>
              <a:t>энерго</a:t>
            </a:r>
            <a:r>
              <a:rPr lang="ru-RU" sz="2000" b="1" dirty="0" smtClean="0"/>
              <a:t> - и ресурсосберегающего земледелия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712968" cy="590465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b="1" dirty="0" smtClean="0"/>
              <a:t>Структуру </a:t>
            </a:r>
            <a:r>
              <a:rPr lang="ru-RU" sz="2000" b="1" dirty="0" err="1" smtClean="0"/>
              <a:t>энерго</a:t>
            </a:r>
            <a:r>
              <a:rPr lang="ru-RU" sz="2000" b="1" dirty="0" smtClean="0"/>
              <a:t> - и ресурсосберегающего земледелия</a:t>
            </a:r>
            <a:r>
              <a:rPr lang="ru-RU" sz="2000" dirty="0" smtClean="0"/>
              <a:t> можно представить в виде следующей схемы:</a:t>
            </a:r>
          </a:p>
          <a:p>
            <a:pPr>
              <a:buNone/>
            </a:pPr>
            <a:r>
              <a:rPr lang="ru-RU" sz="2000" dirty="0" smtClean="0"/>
              <a:t>Основными видами энергоресурсов, которые потребляет сельское хозяйство, являются :</a:t>
            </a:r>
          </a:p>
          <a:p>
            <a:pPr>
              <a:buNone/>
            </a:pPr>
            <a:r>
              <a:rPr lang="ru-RU" sz="2000" dirty="0" smtClean="0"/>
              <a:t>       </a:t>
            </a:r>
            <a:r>
              <a:rPr lang="ru-RU" sz="2000" b="1" dirty="0" smtClean="0"/>
              <a:t>-ГСМ (горюче-смазочные материалы), </a:t>
            </a:r>
          </a:p>
          <a:p>
            <a:pPr>
              <a:buNone/>
            </a:pPr>
            <a:r>
              <a:rPr lang="ru-RU" sz="2000" b="1" dirty="0" smtClean="0"/>
              <a:t>        -тепловая энергия, </a:t>
            </a:r>
          </a:p>
          <a:p>
            <a:pPr>
              <a:buNone/>
            </a:pPr>
            <a:r>
              <a:rPr lang="ru-RU" sz="2000" b="1" dirty="0" smtClean="0"/>
              <a:t>         -электроэнергия, </a:t>
            </a:r>
          </a:p>
          <a:p>
            <a:pPr>
              <a:buNone/>
            </a:pPr>
            <a:r>
              <a:rPr lang="ru-RU" sz="2000" b="1" dirty="0" smtClean="0"/>
              <a:t>        -газ.</a:t>
            </a:r>
            <a:r>
              <a:rPr lang="ru-RU" sz="2000" dirty="0" smtClean="0"/>
              <a:t> </a:t>
            </a:r>
          </a:p>
          <a:p>
            <a:pPr>
              <a:buNone/>
            </a:pPr>
            <a:r>
              <a:rPr lang="ru-RU" sz="2000" b="1" dirty="0" smtClean="0"/>
              <a:t>В зависимости от сельскохозяйственного </a:t>
            </a:r>
            <a:r>
              <a:rPr lang="ru-RU" sz="2000" dirty="0" smtClean="0"/>
              <a:t>направления приоритет отдается разным его видам, если для животноводства это ГСМ и электроэнергия, то для растениеводства это ГСМ, а для закрытого грунта тепловая энергия и электроэнергия.</a:t>
            </a:r>
          </a:p>
          <a:p>
            <a:pPr>
              <a:buNone/>
            </a:pPr>
            <a:r>
              <a:rPr lang="ru-RU" sz="2000" b="1" dirty="0" smtClean="0"/>
              <a:t>Одним из ключевых факторов </a:t>
            </a:r>
            <a:r>
              <a:rPr lang="ru-RU" sz="2000" dirty="0" smtClean="0"/>
              <a:t>стоимости получаемого сельскохозяйственного продукта, является его энергоёмкость. </a:t>
            </a:r>
          </a:p>
          <a:p>
            <a:pPr>
              <a:buNone/>
            </a:pPr>
            <a:r>
              <a:rPr lang="ru-RU" sz="2000" dirty="0" smtClean="0"/>
              <a:t>        А именно, количество энергии, затрачиваемое на производство единицы продукции. </a:t>
            </a:r>
          </a:p>
          <a:p>
            <a:pPr>
              <a:buNone/>
            </a:pPr>
            <a:r>
              <a:rPr lang="ru-RU" sz="2000" b="1" dirty="0" smtClean="0"/>
              <a:t>Сельское хозяйство</a:t>
            </a:r>
            <a:r>
              <a:rPr lang="ru-RU" sz="2000" dirty="0" smtClean="0"/>
              <a:t>, для повышения конкурентоспособности выпускаемой продукции, неизбежно сталкивается с необходимостью модернизации. Ключевой целью, которой, является </a:t>
            </a:r>
            <a:r>
              <a:rPr lang="ru-RU" sz="2000" b="1" dirty="0" smtClean="0"/>
              <a:t>повышение производительности и снижение энергоёмкости</a:t>
            </a:r>
            <a:r>
              <a:rPr lang="ru-RU" sz="2000" dirty="0" smtClean="0"/>
              <a:t>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3204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Технологии </a:t>
            </a:r>
            <a:r>
              <a:rPr lang="ru-RU" sz="2000" b="1" dirty="0" err="1" smtClean="0"/>
              <a:t>энерго</a:t>
            </a:r>
            <a:r>
              <a:rPr lang="ru-RU" sz="2000" b="1" dirty="0" smtClean="0"/>
              <a:t>- и ресурсосбережения в сельском хозяйстве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0"/>
            <a:ext cx="8712968" cy="60486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b="1" dirty="0" smtClean="0"/>
              <a:t>Около половины экономии энергии </a:t>
            </a:r>
            <a:r>
              <a:rPr lang="ru-RU" sz="1800" dirty="0" smtClean="0"/>
              <a:t>можно обеспечить в результате внедрения энергосберегающих машин, технологических процессов и оборудования, в том числе </a:t>
            </a:r>
            <a:r>
              <a:rPr lang="ru-RU" sz="1800" dirty="0" err="1" smtClean="0"/>
              <a:t>промышленноосвоенных</a:t>
            </a:r>
            <a:r>
              <a:rPr lang="ru-RU" sz="1800" dirty="0" smtClean="0"/>
              <a:t> </a:t>
            </a:r>
            <a:r>
              <a:rPr lang="ru-RU" sz="1800" dirty="0" smtClean="0"/>
              <a:t>и новых, подлежащих освоению, и около десятой части - за счет повышения уровня использования вторичных энергетических ресурсов.</a:t>
            </a:r>
          </a:p>
          <a:p>
            <a:pPr>
              <a:buNone/>
            </a:pPr>
            <a:r>
              <a:rPr lang="ru-RU" sz="1800" b="1" dirty="0" smtClean="0"/>
              <a:t>Система сберегающего земледелия </a:t>
            </a:r>
            <a:r>
              <a:rPr lang="ru-RU" sz="1800" dirty="0" smtClean="0"/>
              <a:t>- это долгосрочная стратегия менеджмента каждого хозяйства, которая предлагает возможность повышения эффективности производства при одновременном снижении затрат и минимизации ущерба, наносимого окружающей среде посредством применения ресурсосберегающих технологий и точного земледелия.</a:t>
            </a:r>
          </a:p>
          <a:p>
            <a:pPr>
              <a:buNone/>
            </a:pPr>
            <a:r>
              <a:rPr lang="ru-RU" sz="1800" b="1" dirty="0" smtClean="0"/>
              <a:t>В системе сберегающего земледелия </a:t>
            </a:r>
            <a:r>
              <a:rPr lang="ru-RU" sz="1800" dirty="0" smtClean="0"/>
              <a:t>снижение затрат обеспечивается внедрением элементов точного земледелия с помощью специальной аппаратуры. К такому оборудованию относится прибор параллельного вождения </a:t>
            </a:r>
            <a:r>
              <a:rPr lang="ru-RU" sz="1800" dirty="0" err="1" smtClean="0"/>
              <a:t>AgGPS</a:t>
            </a:r>
            <a:r>
              <a:rPr lang="ru-RU" sz="1800" dirty="0" smtClean="0"/>
              <a:t>. </a:t>
            </a:r>
          </a:p>
          <a:p>
            <a:pPr>
              <a:buNone/>
            </a:pPr>
            <a:r>
              <a:rPr lang="ru-RU" sz="1800" b="1" dirty="0" smtClean="0"/>
              <a:t>Использование в севообороте бобовых </a:t>
            </a:r>
            <a:r>
              <a:rPr lang="ru-RU" sz="1800" dirty="0" smtClean="0"/>
              <a:t>культур позволит сэкономить значительное количество азотных удобрений, а культур с глубоко проникающими в землю корнями (рапс, редис) - наряду с экономией азота снять проблему плужной подошвы, улучшить структуру почвы без механических обработок. </a:t>
            </a:r>
          </a:p>
          <a:p>
            <a:pPr>
              <a:buNone/>
            </a:pPr>
            <a:r>
              <a:rPr lang="ru-RU" sz="1800" dirty="0" smtClean="0"/>
              <a:t>Выращивание крестоцветных культур в севообороте позволяет улучшить фитосанитарное состояние почвы. </a:t>
            </a:r>
          </a:p>
          <a:p>
            <a:pPr>
              <a:buNone/>
            </a:pPr>
            <a:r>
              <a:rPr lang="ru-RU" sz="1800" b="1" dirty="0" smtClean="0"/>
              <a:t>Севооборот в системе сберегающего земледелия </a:t>
            </a:r>
            <a:r>
              <a:rPr lang="ru-RU" sz="1800" dirty="0" smtClean="0"/>
              <a:t>имеет особое значение, так как многие проблемы засорённость, распространение вредителей и болезней - можно решить путём чередования сельскохозяйственных культур.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Внедрение прогрессивных средств механизации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20688"/>
            <a:ext cx="8712968" cy="59046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/>
              <a:t>Сегодня рекомендуется внедрять </a:t>
            </a:r>
            <a:r>
              <a:rPr lang="ru-RU" sz="2000" dirty="0" smtClean="0"/>
              <a:t>технологии ресурсосберегающего земледелия, так как они позволят обеспечить устойчивое развитие сельскохозяйственного производства и повысить конкурентоспособность АПК. </a:t>
            </a:r>
          </a:p>
          <a:p>
            <a:pPr>
              <a:buNone/>
            </a:pPr>
            <a:r>
              <a:rPr lang="ru-RU" sz="2000" b="1" dirty="0" smtClean="0"/>
              <a:t>При данных технологиях достигается </a:t>
            </a:r>
            <a:r>
              <a:rPr lang="ru-RU" sz="2000" dirty="0" smtClean="0"/>
              <a:t>:</a:t>
            </a:r>
          </a:p>
          <a:p>
            <a:pPr>
              <a:buNone/>
            </a:pPr>
            <a:r>
              <a:rPr lang="ru-RU" sz="2000" dirty="0" smtClean="0"/>
              <a:t>        </a:t>
            </a:r>
            <a:r>
              <a:rPr lang="ru-RU" sz="2000" b="1" dirty="0" smtClean="0"/>
              <a:t>-экономия </a:t>
            </a:r>
            <a:r>
              <a:rPr lang="ru-RU" sz="2000" dirty="0" smtClean="0"/>
              <a:t>горюче-смазочных материалов в два три раза,</a:t>
            </a:r>
          </a:p>
          <a:p>
            <a:pPr>
              <a:buNone/>
            </a:pPr>
            <a:r>
              <a:rPr lang="ru-RU" sz="2000" b="1" dirty="0" smtClean="0"/>
              <a:t>        - трудозатрат - до трёх </a:t>
            </a:r>
            <a:r>
              <a:rPr lang="ru-RU" sz="2000" dirty="0" smtClean="0"/>
              <a:t>раз, </a:t>
            </a:r>
          </a:p>
          <a:p>
            <a:pPr>
              <a:buNone/>
            </a:pPr>
            <a:r>
              <a:rPr lang="ru-RU" sz="2000" dirty="0" smtClean="0"/>
              <a:t>         </a:t>
            </a:r>
            <a:r>
              <a:rPr lang="ru-RU" sz="2000" b="1" dirty="0" smtClean="0"/>
              <a:t>-расходы на ремонт </a:t>
            </a:r>
            <a:r>
              <a:rPr lang="ru-RU" sz="2000" dirty="0" smtClean="0"/>
              <a:t>и обслуживание техники сокращаются более чем вдвое,</a:t>
            </a:r>
          </a:p>
          <a:p>
            <a:pPr>
              <a:buNone/>
            </a:pPr>
            <a:r>
              <a:rPr lang="ru-RU" sz="2000" b="1" dirty="0" smtClean="0"/>
              <a:t>        - сохраняется плодородие </a:t>
            </a:r>
            <a:r>
              <a:rPr lang="ru-RU" sz="2000" dirty="0" smtClean="0"/>
              <a:t>почвы с одновременным улучшением экологической обстановки.</a:t>
            </a:r>
          </a:p>
          <a:p>
            <a:pPr>
              <a:buNone/>
            </a:pPr>
            <a:r>
              <a:rPr lang="ru-RU" sz="2000" b="1" dirty="0" smtClean="0"/>
              <a:t>Еще одним плюсом данных нововведений </a:t>
            </a:r>
            <a:r>
              <a:rPr lang="ru-RU" sz="2000" dirty="0" smtClean="0"/>
              <a:t>является то, что металлоёмкость производства сельскохозяйственных машин снижается в 2,5 раза. При использовании ресурсосберегающих технологий на зерновом клине общее снижение СО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 .</a:t>
            </a:r>
          </a:p>
          <a:p>
            <a:pPr>
              <a:buNone/>
            </a:pPr>
            <a:r>
              <a:rPr lang="ru-RU" sz="2000" b="1" dirty="0" smtClean="0"/>
              <a:t>По энергетической эффективности </a:t>
            </a:r>
            <a:r>
              <a:rPr lang="ru-RU" sz="2000" dirty="0" smtClean="0"/>
              <a:t>(экономии топлива) при выполнении почвообрабатывающих операций предпочтение отдается колесным </a:t>
            </a:r>
            <a:r>
              <a:rPr lang="ru-RU" sz="2000" dirty="0" err="1" smtClean="0"/>
              <a:t>энергонасыщенным</a:t>
            </a:r>
            <a:r>
              <a:rPr lang="ru-RU" sz="2000" dirty="0" smtClean="0"/>
              <a:t> тяговым средствам с широкозахватными агрегатами.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энергетической эффективности  агрегатов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Эффект по экономии трудовых </a:t>
            </a:r>
            <a:r>
              <a:rPr lang="ru-RU" sz="2400" dirty="0" smtClean="0"/>
              <a:t>затрат и нефтепродуктов в области достигается при минимизации глубины обработки почвы, совмещении операций, применении машинных технологий. Поэтому необходимо увеличивать  использование </a:t>
            </a:r>
            <a:r>
              <a:rPr lang="ru-RU" sz="2400" dirty="0" err="1" smtClean="0"/>
              <a:t>дискаторов</a:t>
            </a:r>
            <a:r>
              <a:rPr lang="ru-RU" sz="2400" dirty="0" smtClean="0"/>
              <a:t>, стерневых сеялок, </a:t>
            </a:r>
            <a:r>
              <a:rPr lang="ru-RU" sz="2400" b="1" dirty="0" smtClean="0"/>
              <a:t>комбинированных агрегатов</a:t>
            </a:r>
            <a:r>
              <a:rPr lang="ru-RU" sz="2400" dirty="0" smtClean="0"/>
              <a:t>. </a:t>
            </a:r>
          </a:p>
          <a:p>
            <a:pPr>
              <a:buNone/>
            </a:pPr>
            <a:r>
              <a:rPr lang="ru-RU" sz="2400" dirty="0" smtClean="0"/>
              <a:t>        </a:t>
            </a:r>
            <a:r>
              <a:rPr lang="ru-RU" sz="2400" b="1" dirty="0" smtClean="0"/>
              <a:t>Их применение позволяет резко сократить </a:t>
            </a:r>
            <a:r>
              <a:rPr lang="ru-RU" sz="2400" dirty="0" smtClean="0"/>
              <a:t>число проходов ходовых систем тракторов и сельскохозяйственных машин по полю, что уменьшает расход топлива.</a:t>
            </a:r>
          </a:p>
          <a:p>
            <a:pPr>
              <a:buNone/>
            </a:pPr>
            <a:r>
              <a:rPr lang="ru-RU" sz="2400" b="1" dirty="0" smtClean="0"/>
              <a:t>Комбинированные агрегаты </a:t>
            </a:r>
            <a:r>
              <a:rPr lang="ru-RU" sz="2400" dirty="0" smtClean="0"/>
              <a:t>обеспечивают локальную обработку почвы, внесение в обработанные полосы полной дозы удобрений и посев семян при возделывании зерновых культур. </a:t>
            </a:r>
          </a:p>
          <a:p>
            <a:pPr>
              <a:buNone/>
            </a:pPr>
            <a:r>
              <a:rPr lang="ru-RU" sz="2400" b="1" dirty="0" smtClean="0"/>
              <a:t>Энергосберегающие технологи</a:t>
            </a:r>
            <a:r>
              <a:rPr lang="ru-RU" sz="2400" dirty="0" smtClean="0"/>
              <a:t>и берутся на вооружение и фермерами. Сокращение людских ресурсов, и проблема повышения привлекательности труда на ферме, заставляют внедрять энергосберегающие технологии и в животноводстве.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1562</Words>
  <Application>Microsoft Office PowerPoint</Application>
  <PresentationFormat>Экран (4:3)</PresentationFormat>
  <Paragraphs>92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ЭНЕРГОСБЕРЕГАЮЩИЕ ТЕХНОЛОГИИ ВОЗДЕЛЫВАНИЯ СЕЛЬСКОХОЗЯЙСТВЕННЫХ КУЛЬТУР </vt:lpstr>
      <vt:lpstr>технологий по степени их интенсивности</vt:lpstr>
      <vt:lpstr>энергоемкость. </vt:lpstr>
      <vt:lpstr>технологии возделывания культур </vt:lpstr>
      <vt:lpstr>внедрение точных агротехнологий </vt:lpstr>
      <vt:lpstr>Структура энерго - и ресурсосберегающего земледелия </vt:lpstr>
      <vt:lpstr>Технологии энерго- и ресурсосбережения в сельском хозяйстве</vt:lpstr>
      <vt:lpstr>Внедрение прогрессивных средств механизации</vt:lpstr>
      <vt:lpstr>энергетической эффективности  агрегатов.</vt:lpstr>
      <vt:lpstr>Технология «нулевой» обработки почвы</vt:lpstr>
      <vt:lpstr>ОСНОВНЫЕ НАПРАВЛЕНИЯ ЭНЕРГОСБЕРЕЖЕНИЯ В РАСТЕНИЕВОДСТВЕ  </vt:lpstr>
      <vt:lpstr>Анализ существующего состояния технического оснащения производства </vt:lpstr>
      <vt:lpstr>Основные направления экономии топлива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ЭНЕРГОСБЕРЕГАЮЩИЕ ТЕХНОЛОГИИ ВОЗДЕЛЫВАНИЯ СЕЛЬСКОХОЗЯЙСТВЕННЫХ КУЛЬТУР </dc:title>
  <cp:lastModifiedBy>Admin</cp:lastModifiedBy>
  <cp:revision>25</cp:revision>
  <dcterms:modified xsi:type="dcterms:W3CDTF">2017-12-14T04:38:48Z</dcterms:modified>
</cp:coreProperties>
</file>